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9" r:id="rId3"/>
    <p:sldId id="258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132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5BE5E-FBBF-436E-85BB-935BBB7937E5}" type="datetimeFigureOut">
              <a:rPr lang="ru-RU" smtClean="0"/>
              <a:t>06.05.2021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CFC2F-9B8F-4A3A-BC3D-4281773EC7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10192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5BE5E-FBBF-436E-85BB-935BBB7937E5}" type="datetimeFigureOut">
              <a:rPr lang="ru-RU" smtClean="0"/>
              <a:t>06.05.2021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CFC2F-9B8F-4A3A-BC3D-4281773EC7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43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5BE5E-FBBF-436E-85BB-935BBB7937E5}" type="datetimeFigureOut">
              <a:rPr lang="ru-RU" smtClean="0"/>
              <a:t>06.05.2021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CFC2F-9B8F-4A3A-BC3D-4281773EC7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3434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5BE5E-FBBF-436E-85BB-935BBB7937E5}" type="datetimeFigureOut">
              <a:rPr lang="ru-RU" smtClean="0"/>
              <a:t>06.05.2021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CFC2F-9B8F-4A3A-BC3D-4281773EC7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79545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5BE5E-FBBF-436E-85BB-935BBB7937E5}" type="datetimeFigureOut">
              <a:rPr lang="ru-RU" smtClean="0"/>
              <a:t>06.05.2021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CFC2F-9B8F-4A3A-BC3D-4281773EC7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46075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5BE5E-FBBF-436E-85BB-935BBB7937E5}" type="datetimeFigureOut">
              <a:rPr lang="ru-RU" smtClean="0"/>
              <a:t>06.05.2021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CFC2F-9B8F-4A3A-BC3D-4281773EC7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31918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5BE5E-FBBF-436E-85BB-935BBB7937E5}" type="datetimeFigureOut">
              <a:rPr lang="ru-RU" smtClean="0"/>
              <a:t>06.05.2021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CFC2F-9B8F-4A3A-BC3D-4281773EC7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89750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5BE5E-FBBF-436E-85BB-935BBB7937E5}" type="datetimeFigureOut">
              <a:rPr lang="ru-RU" smtClean="0"/>
              <a:t>06.05.2021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CFC2F-9B8F-4A3A-BC3D-4281773EC7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56021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5BE5E-FBBF-436E-85BB-935BBB7937E5}" type="datetimeFigureOut">
              <a:rPr lang="ru-RU" smtClean="0"/>
              <a:t>06.05.2021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CFC2F-9B8F-4A3A-BC3D-4281773EC7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63482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5BE5E-FBBF-436E-85BB-935BBB7937E5}" type="datetimeFigureOut">
              <a:rPr lang="ru-RU" smtClean="0"/>
              <a:t>06.05.2021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CFC2F-9B8F-4A3A-BC3D-4281773EC7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53366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5BE5E-FBBF-436E-85BB-935BBB7937E5}" type="datetimeFigureOut">
              <a:rPr lang="ru-RU" smtClean="0"/>
              <a:t>06.05.2021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CFC2F-9B8F-4A3A-BC3D-4281773EC7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51100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85BE5E-FBBF-436E-85BB-935BBB7937E5}" type="datetimeFigureOut">
              <a:rPr lang="ru-RU" smtClean="0"/>
              <a:t>06.05.2021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9CFC2F-9B8F-4A3A-BC3D-4281773EC7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32803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338250" y="2181497"/>
            <a:ext cx="4519749" cy="181588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kk-KZ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Лекция 15. </a:t>
            </a:r>
          </a:p>
          <a:p>
            <a:pPr algn="ctr"/>
            <a:r>
              <a:rPr lang="kk-KZ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Тема: «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Генная терапия с использованием стволовых клеток»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542630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48641" y="339634"/>
            <a:ext cx="7772400" cy="317009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Практически такая же технология редактирования генома была проведена при генетической коррекции </a:t>
            </a:r>
            <a:r>
              <a:rPr lang="ru-RU" sz="2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Серповидноклеточной</a:t>
            </a: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анемии 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(СКА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) — </a:t>
            </a:r>
            <a:r>
              <a:rPr lang="ru-RU" sz="2000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распространенной наследственной </a:t>
            </a:r>
            <a:r>
              <a:rPr lang="ru-RU" sz="2000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гемоглобинопатии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связанной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со структурным нарушением белка гемоглобина, 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 результате мутации гена HBB,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вследствие чего синтезируется 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аномальный гемоглобин S.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sz="2000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Коррекция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специфической мутации при помощи 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инструментов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редактирования 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генома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была успешно 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продемонстрирована,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включая сообщения о её </a:t>
            </a:r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коррекции в индуцированных плюрипотентных стволовых клеток человека и мыши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22656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00891" y="49165"/>
            <a:ext cx="7667898" cy="565815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 fontAlgn="t">
              <a:lnSpc>
                <a:spcPct val="107000"/>
              </a:lnSpc>
              <a:spcAft>
                <a:spcPts val="0"/>
              </a:spcAft>
            </a:pP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ВИЧ-инфекция</a:t>
            </a:r>
            <a:endParaRPr lang="ru-RU" sz="2400" dirty="0">
              <a:solidFill>
                <a:srgbClr val="FF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Терапия ВИЧ инфекции является лидирующим направлением развития методов редактирования генома, с 6 зарегистрированными на сегодняшний день клиническими 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испытаниями, которые основаны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вышеупомянутой </a:t>
            </a:r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ZFN- технологии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Примером является 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клинический случай 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 лечением ВИЧ-инфицированного пациента 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 поводу лейкоза </a:t>
            </a:r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 помощью аллогенной трансплантации 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 донора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гомозиготного по мутации 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гена </a:t>
            </a:r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CCR5delta32. 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Она</a:t>
            </a:r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привела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 излечению от злокачественного новообразования и ВИЧ инфекции. </a:t>
            </a:r>
            <a:endParaRPr lang="ru-RU" sz="2400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сожалению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гомозиготы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по CCR5delta32 в европеоидной популяции составляют только около 1%, что резко снижает шансы обнаружения полностью Н1_А-совместимого донора с дефектом рецептора.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4628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00892" y="235132"/>
            <a:ext cx="7680958" cy="569078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 fontAlgn="t">
              <a:lnSpc>
                <a:spcPct val="107000"/>
              </a:lnSpc>
              <a:spcAft>
                <a:spcPts val="0"/>
              </a:spcAft>
            </a:pP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Заключение</a:t>
            </a:r>
            <a:endParaRPr lang="ru-RU" sz="2000" dirty="0">
              <a:solidFill>
                <a:srgbClr val="FF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 fontAlgn="t">
              <a:lnSpc>
                <a:spcPct val="107000"/>
              </a:lnSpc>
              <a:spcAft>
                <a:spcPts val="0"/>
              </a:spcAft>
            </a:pP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В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течение последних лет область редактирования генома стремительно развивается. В настоящее время существует несколько общепризнанных инструментов редактирования генома на основе сайт-специфичных нуклеаз. Большое число исследовательских групп работает над увеличением эффективности и безопасности, упрощением конструкции данных инструментов. </a:t>
            </a:r>
            <a:endParaRPr lang="ru-RU" sz="2000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t">
              <a:lnSpc>
                <a:spcPct val="107000"/>
              </a:lnSpc>
              <a:spcAft>
                <a:spcPts val="0"/>
              </a:spcAft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2000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клинического применения редактирования генома ГСК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необходимо дальнейшее снижение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внецелевого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мутагенеза и повышение эффективности методики для получения большего числа отредактированных клеток, достаточного для трансплантации и успешного приживления. </a:t>
            </a:r>
            <a:endParaRPr lang="ru-RU" sz="2000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t">
              <a:lnSpc>
                <a:spcPct val="107000"/>
              </a:lnSpc>
              <a:spcAft>
                <a:spcPts val="0"/>
              </a:spcAft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Несмотря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 существующие проблемы, успехи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преклинических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исследований редактирования генома выводят медицинскую науку на новый уровень, а внедрение методов редактирования генома на основе трансплантации ГСК в клиническую практику имеет значительный потенциал успеха.</a:t>
            </a:r>
            <a:endParaRPr lang="ru-RU" sz="2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9297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13509" y="275729"/>
            <a:ext cx="8138159" cy="45412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200"/>
              </a:spcBef>
              <a:spcAft>
                <a:spcPts val="0"/>
              </a:spcAft>
            </a:pPr>
            <a:r>
              <a:rPr lang="ru-RU" sz="2000" b="1" dirty="0" smtClean="0">
                <a:solidFill>
                  <a:srgbClr val="1F4D78"/>
                </a:solidFill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Использованная литература</a:t>
            </a:r>
            <a:endParaRPr lang="ru-RU" sz="2000" b="1" dirty="0">
              <a:solidFill>
                <a:srgbClr val="1F4D78"/>
              </a:solidFill>
              <a:latin typeface="Calibri Light" panose="020F03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Попов Б.В. Введение в клеточную биологию стволовых клеток.- Учебно-методическое пособие.- СПб.: СпецЛит,2010.-319 с.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Кухарчук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А.Л., Радченко В.В.,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Сирман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В.М. Стволовые клетки: эксперимент, теория, клиника. Эмбриональные,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мезенхимальные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нейральные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и гемопоэтические стволовые клетки. – Черновцы.: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Золот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литаври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2004. – 505 с.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Репин В.С.,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Ржанинова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А.А.,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Шаменков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Д.А. Эмбриональные стволовые клетки: фундаментальная биология и медицина. – Москва.: «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ReMeTex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», 2002. – 225 с.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Абдулкадыров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К.М., Романенко Н.А., Старков Н.Н. Получение и клиническое применение периферических гемопоэтических стволовых клеток из пуповинной крови//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Вопр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Онкол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– 2000. – Т.46,  №5. – С.513 – </a:t>
            </a:r>
            <a:r>
              <a:rPr lang="ru-RU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520</a:t>
            </a:r>
            <a:r>
              <a:rPr lang="ru-RU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Корочкин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Л.И. Стволовые клетки // Онтогенез. 2003. Т.34. №3, С. 164-166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91538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75211" y="567384"/>
            <a:ext cx="7628709" cy="503214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 fontAlgn="t">
              <a:lnSpc>
                <a:spcPct val="107000"/>
              </a:lnSpc>
              <a:spcAft>
                <a:spcPts val="0"/>
              </a:spcAft>
            </a:pPr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Стволовые клетки используются не только в лечении сердечно-сосудистых, </a:t>
            </a:r>
            <a:r>
              <a:rPr lang="ru-RU" sz="20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нейродегенеративных</a:t>
            </a:r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имуннодефицитных</a:t>
            </a:r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эндокринных заболеваний, но </a:t>
            </a: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наследственных патологий</a:t>
            </a:r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То есть можно говорить об </a:t>
            </a:r>
            <a:r>
              <a:rPr lang="ru-RU" sz="20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изпользовании</a:t>
            </a:r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СК в </a:t>
            </a: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генной терапии.</a:t>
            </a:r>
          </a:p>
          <a:p>
            <a:pPr algn="just" fontAlgn="t">
              <a:lnSpc>
                <a:spcPct val="107000"/>
              </a:lnSpc>
              <a:spcAft>
                <a:spcPts val="0"/>
              </a:spcAft>
            </a:pP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Например, сегодня </a:t>
            </a: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трансплантация 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гемопоэтических стволовых клеток (ГСК)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является </a:t>
            </a:r>
            <a:r>
              <a:rPr lang="ru-RU" sz="2000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эффективным методом лечения злокачественных и наследственных заболеваний крови. </a:t>
            </a:r>
            <a:endParaRPr lang="ru-RU" sz="2000" u="sng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t">
              <a:lnSpc>
                <a:spcPct val="107000"/>
              </a:lnSpc>
              <a:spcAft>
                <a:spcPts val="0"/>
              </a:spcAft>
            </a:pP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По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данным европейской организации по трансплантации крови и костного мозга (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European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Society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Blood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Marrow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Transplantation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EBMT) в 2014 г. в Европе проведено 23883 </a:t>
            </a: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аутогенных трансплантаций ГСК (</a:t>
            </a:r>
            <a:r>
              <a:rPr lang="ru-RU" sz="200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ауто</a:t>
            </a: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-ТГСК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и 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16943 </a:t>
            </a:r>
            <a:r>
              <a:rPr lang="ru-RU" sz="2000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аллогенных трансплантаций ГСК (алло-ТГСК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endParaRPr lang="ru-RU" sz="20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t">
              <a:lnSpc>
                <a:spcPct val="107000"/>
              </a:lnSpc>
              <a:spcAft>
                <a:spcPts val="0"/>
              </a:spcAft>
            </a:pP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Протоколы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получения ГСК путем </a:t>
            </a:r>
            <a:r>
              <a:rPr lang="ru-RU" sz="20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миелоэксфузии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мобилизации стволовых клеток периферической крови (ПСКК) или сбора пуповинной крови оптимизированы и хорошо отработаны. 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400707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44137" y="245677"/>
            <a:ext cx="8281852" cy="536146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 fontAlgn="t">
              <a:lnSpc>
                <a:spcPct val="107000"/>
              </a:lnSpc>
              <a:spcAft>
                <a:spcPts val="0"/>
              </a:spcAft>
            </a:pP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Манипуляции 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ГСК, широко применяющиеся 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медицинской 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практике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marL="342900" indent="-342900" algn="just" fontAlgn="t">
              <a:lnSpc>
                <a:spcPct val="107000"/>
              </a:lnSpc>
              <a:spcAft>
                <a:spcPts val="0"/>
              </a:spcAft>
              <a:buFontTx/>
              <a:buChar char="-"/>
            </a:pP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сепарация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чистой популяции стволовых клеток и клеток-предшественниц, </a:t>
            </a:r>
            <a:endParaRPr lang="ru-RU" sz="2000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 fontAlgn="t">
              <a:lnSpc>
                <a:spcPct val="107000"/>
              </a:lnSpc>
              <a:spcAft>
                <a:spcPts val="0"/>
              </a:spcAft>
              <a:buFontTx/>
              <a:buChar char="-"/>
            </a:pPr>
            <a:r>
              <a:rPr lang="ru-RU" sz="20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криоконсервация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 сохранением их жизнеспособности, </a:t>
            </a:r>
            <a:endParaRPr lang="ru-RU" sz="2000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 fontAlgn="t">
              <a:lnSpc>
                <a:spcPct val="107000"/>
              </a:lnSpc>
              <a:spcAft>
                <a:spcPts val="0"/>
              </a:spcAft>
              <a:buFontTx/>
              <a:buChar char="-"/>
            </a:pPr>
            <a:r>
              <a:rPr lang="ru-RU" sz="20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разморозка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введение посредством внутривенной </a:t>
            </a:r>
            <a:r>
              <a:rPr lang="ru-RU" sz="20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инфузии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 fontAlgn="t">
              <a:lnSpc>
                <a:spcPct val="107000"/>
              </a:lnSpc>
              <a:spcAft>
                <a:spcPts val="0"/>
              </a:spcAft>
            </a:pP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После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трансплантации ГСК самостоятельно занимают необходимые ниши ввиду наличия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хоуминг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-эффекта и </a:t>
            </a: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становятся родоначальниками ростков кроветворения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обеспечивая продукцию всех клеточных элементов крови на протяжении жизни пациента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 fontAlgn="t">
              <a:lnSpc>
                <a:spcPct val="107000"/>
              </a:lnSpc>
              <a:spcAft>
                <a:spcPts val="0"/>
              </a:spcAft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Ввиду этих биологических свойств, а также обширного клинического опыта применения трансплантации ГСК являются наиболее популярной и перспективной мишенью в </a:t>
            </a: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протоколах генной терапии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успехи которых могут привести к значительному прогрессу в современной медицине. </a:t>
            </a:r>
            <a:endParaRPr lang="ru-RU" sz="2000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t">
              <a:lnSpc>
                <a:spcPct val="107000"/>
              </a:lnSpc>
              <a:spcAft>
                <a:spcPts val="0"/>
              </a:spcAft>
            </a:pPr>
            <a:r>
              <a:rPr lang="ru-RU" sz="2000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данной лекции будут рассматриваться новые подходы </a:t>
            </a: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генной терапии на основе редактирования генома в контексте трансплантации ГСК.</a:t>
            </a:r>
            <a:endParaRPr lang="ru-RU" sz="2000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5129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9451" y="352697"/>
            <a:ext cx="7824652" cy="922478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 fontAlgn="t">
              <a:lnSpc>
                <a:spcPct val="107000"/>
              </a:lnSpc>
              <a:spcAft>
                <a:spcPts val="0"/>
              </a:spcAft>
            </a:pP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Аллогенная </a:t>
            </a: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трансплантация ГСК 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для лечения наследственных заболеваний</a:t>
            </a:r>
            <a:endParaRPr lang="ru-RU" sz="2000" dirty="0">
              <a:solidFill>
                <a:srgbClr val="FF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Алло-ТГСК на сегодняшний день является единственным этиологическим методом лечения, позволяющим обеспечить длительное полное или частичное восполнение функции дефектного гена и коррекцию фенотипа. 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Алло-ТГСК является стандартом лечения угрожающих жизни первичных </a:t>
            </a:r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иммунодефицитов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в частности тяжелых комбинированных иммунодефицитов (ТКИН),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течение которых неизменно заканчивается летальным исходом без проведения трансплантации. </a:t>
            </a:r>
            <a:endParaRPr lang="ru-RU" sz="2000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ТКИН</a:t>
            </a: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Тяжелая 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комбинированная иммунная недостаточность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— это редкий вид первичного иммунодефицита, сочетающий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отсутствие функций Т- и В-лимфоцитов.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ТКИН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может быть вызвана многими различными генетическими нарушениями. Эти нарушения приводят к чрезвычайной чувствительности к очень тяжелым инфекциям. Это состояние считается самым тяжелым из всех первичных иммунодефицитов. К счастью, для лечения этого нарушения существуют эффективные методы, например,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трансплантация костного мозга, а в будущем возможно применение генной терапии.</a:t>
            </a:r>
          </a:p>
          <a:p>
            <a:endParaRPr lang="ru-RU" sz="20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Алло-ТГСК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от совместимого родственного донора, без предшествующего кондиционирования, начала применяться у данной группы пациентов с конца 1960-х гг., с более чем 90% долговременной выживаемостью в большинстве современных центров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71642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78823" y="339635"/>
            <a:ext cx="8059783" cy="594008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Помимо ТКИН, подходы с внедрением алло-ТГСК являются стандартом или апробируются при ряде других заболеваний группы </a:t>
            </a:r>
            <a:r>
              <a:rPr lang="ru-RU" sz="2000" u="sng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гемоглобинопатий</a:t>
            </a:r>
            <a:r>
              <a:rPr lang="ru-RU" sz="2000" u="sng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патологии лимфоцитов и нейтрофилов, стволовых кроветворных клеток, болезнях накопления и ряде злокачественных </a:t>
            </a:r>
            <a:r>
              <a:rPr lang="ru-RU" sz="2000" u="sng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новообразований</a:t>
            </a:r>
            <a:r>
              <a:rPr lang="ru-RU" sz="2000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Несмотря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доказанную эффективность, алло-ТГСК несет в себе значительный риск для пациента, степень которого зависит от множества факторов. Более чем 40-летний опыт применения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аллогенной трансплантации ГСК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демонстрирует, что оптимальные результаты трансплантации достигаются при наличии совместимого родственного донора. Тем не менее,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Н1_А -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совместимые доноры зачастую недоступны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Вследствие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описанных проблем, связанных с проведением алло-ТГСК, 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генная терапия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при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которой </a:t>
            </a: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генетический дефект устраняется в </a:t>
            </a:r>
            <a:r>
              <a:rPr lang="ru-RU" sz="2000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аутогенных (собственных) ГСК </a:t>
            </a: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их последующей трансплантацией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представляется крайне перспективной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благодаря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потенциалу радикального излечения заболевания, отсутствию необходимости поиска донора, уменьшению риска проведения процедуры по сравнению с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алло-ТГСК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9727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00891" y="352697"/>
            <a:ext cx="7837714" cy="599784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 fontAlgn="t">
              <a:lnSpc>
                <a:spcPct val="107000"/>
              </a:lnSpc>
              <a:spcAft>
                <a:spcPts val="0"/>
              </a:spcAft>
            </a:pP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Стратегии генной терапии ГСК</a:t>
            </a:r>
            <a:endParaRPr lang="ru-RU" sz="2000" dirty="0">
              <a:solidFill>
                <a:srgbClr val="FF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 fontAlgn="t">
              <a:lnSpc>
                <a:spcPct val="107000"/>
              </a:lnSpc>
              <a:spcAft>
                <a:spcPts val="0"/>
              </a:spcAft>
            </a:pP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Поскольку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ГСК реализуют свои функции в рядах поколений дочерних клеток, существовавшие ранее методы </a:t>
            </a:r>
            <a:r>
              <a:rPr lang="ru-RU" sz="200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транзиентного</a:t>
            </a: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переноса генов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были не применимы в отношении данной популяции в виду того, что функция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трансдуцированного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гена угасала при повторном делении 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клеток (</a:t>
            </a:r>
            <a:r>
              <a:rPr lang="ru-RU" dirty="0" err="1" smtClean="0"/>
              <a:t>Т.к.чужеродная</a:t>
            </a:r>
            <a:r>
              <a:rPr lang="ru-RU" dirty="0" smtClean="0"/>
              <a:t>  </a:t>
            </a:r>
            <a:r>
              <a:rPr lang="ru-RU" dirty="0" err="1"/>
              <a:t>трансфицированная</a:t>
            </a:r>
            <a:r>
              <a:rPr lang="ru-RU" dirty="0"/>
              <a:t> ДНК обычно не включается в ядерный геном и не реплицируется, </a:t>
            </a:r>
            <a:r>
              <a:rPr lang="ru-RU" dirty="0" smtClean="0"/>
              <a:t>поэтому она быстро </a:t>
            </a:r>
            <a:r>
              <a:rPr lang="ru-RU" dirty="0"/>
              <a:t>теряется по мере размножения </a:t>
            </a:r>
            <a:r>
              <a:rPr lang="ru-RU" dirty="0" smtClean="0"/>
              <a:t>клеток).</a:t>
            </a:r>
            <a:endParaRPr lang="ru-RU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По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этой причине классические подходы </a:t>
            </a: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генной модификации ГСК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основаны </a:t>
            </a: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00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ретровирусной</a:t>
            </a: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трансдукции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000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Ретровирусный</a:t>
            </a:r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вектор позволяет интегрировать терапевтический </a:t>
            </a:r>
            <a:r>
              <a:rPr lang="ru-RU" sz="20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трансген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непосредственно в геном ГСК, что является важнейшим аспектом, в связи с необходимостью сохранения функции </a:t>
            </a:r>
            <a:r>
              <a:rPr lang="ru-RU" sz="20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трансгена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во всех рядах поколений дочерних клеток. </a:t>
            </a:r>
            <a:endParaRPr lang="ru-RU" sz="2000" b="1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Число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успешно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трансдуцированных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ГСК, необходимое для получения оптимального эффекта, зависит от селективного преимущества откорректированных ГСК над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нативными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клетками без нормальной копии гена.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1796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61703" y="339634"/>
            <a:ext cx="7406640" cy="594008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первых испытаниях генной терапии, ориентированных на лечение ТКИН, </a:t>
            </a: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были использованы </a:t>
            </a:r>
            <a:r>
              <a:rPr lang="ru-RU" sz="200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ретровирусные</a:t>
            </a: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векторы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в которых экспрессия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трансгена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контролировалась регуляторными элементами длинного концевого повтора (LTR)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ретровируса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При таком подходе успешное и долгосрочное восстановление Т-клеточного звена было достигнуто у пациентов с Х-сцепленным ТКИН (Х-ТКИН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Однако, первые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успехи генной терапии Х-ТКИН были омрачены проявлениями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инсерционного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мутагенеза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 результате которого клоны, несущие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генотоксичные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вставки, получили эволюционное преимущество, что привело к развитию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миелодиспластического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синдрома (МДС),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а,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ряде случаев, острого лейкоза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В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частности, у четырех пациентов, участвующих в исследовании лечения Х-ТКИН, развился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острый лейкоз после трансплантации генетически модифицированных клеток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Поэтому исследователи  применили ряд сложных молекулярно-генетических приемов редактирования генома ГСК, с тем чтобы избежать </a:t>
            </a:r>
            <a:r>
              <a:rPr lang="ru-RU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инсерционный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мутагенез и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заменить дефектный ген.</a:t>
            </a:r>
            <a:r>
              <a:rPr lang="ru-RU" dirty="0" smtClean="0"/>
              <a:t>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19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3953" y="313509"/>
            <a:ext cx="7876903" cy="625062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 fontAlgn="t">
              <a:lnSpc>
                <a:spcPct val="107000"/>
              </a:lnSpc>
              <a:spcAft>
                <a:spcPts val="0"/>
              </a:spcAft>
            </a:pP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Результаты редактирования генома в гемопоэтических стволовых клетках человека</a:t>
            </a:r>
            <a:endParaRPr lang="ru-RU" sz="2000" dirty="0">
              <a:solidFill>
                <a:srgbClr val="FF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 fontAlgn="t">
              <a:lnSpc>
                <a:spcPct val="107000"/>
              </a:lnSpc>
              <a:spcAft>
                <a:spcPts val="0"/>
              </a:spcAft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По данным ВОЗ в настоящее время известно более 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10000 моногенных заболеваний.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Несмотря на то, что конкретные нозологические единицы этой группы являются редкими патологиями, суммарная заболеваемость моногенными заболеваниями при рождении составляет до </a:t>
            </a: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1%, что означает сотни тысяч новых случаев ежегодно. 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Единственным существующим радикальным методом лечения ряда заболеваний из данной группы является трансплантация ГСК. </a:t>
            </a:r>
            <a:endParaRPr lang="ru-RU" sz="2000" b="1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t">
              <a:lnSpc>
                <a:spcPct val="107000"/>
              </a:lnSpc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В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связи со сложностью редактирования генома ГСК, большинство протоколов </a:t>
            </a: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сайт-специфического редактирования генома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находятся на этапе ранних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предклинических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экспериментальных исследований, в том числе на клеточных и животных моделях, которые в перспективе должны привести к увеличению эффективности редактирования до необходимого для клинического применения уровня и созданию безопасного метода радикального излечения наследственных заболеваний человека.</a:t>
            </a:r>
          </a:p>
          <a:p>
            <a:pPr algn="just" fontAlgn="t">
              <a:lnSpc>
                <a:spcPct val="107000"/>
              </a:lnSpc>
              <a:spcAft>
                <a:spcPts val="0"/>
              </a:spcAft>
            </a:pP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2077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18012" y="373484"/>
            <a:ext cx="7942217" cy="625062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 fontAlgn="t">
              <a:lnSpc>
                <a:spcPct val="107000"/>
              </a:lnSpc>
              <a:spcAft>
                <a:spcPts val="0"/>
              </a:spcAft>
            </a:pP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Путем редактирования генома ГСК пытаются лечить </a:t>
            </a:r>
            <a:r>
              <a:rPr lang="ru-RU" sz="2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Гемоглобинопатии</a:t>
            </a:r>
            <a:endParaRPr lang="ru-RU" sz="2000" b="1" dirty="0">
              <a:solidFill>
                <a:srgbClr val="FF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 fontAlgn="t">
              <a:lnSpc>
                <a:spcPct val="107000"/>
              </a:lnSpc>
              <a:spcAft>
                <a:spcPts val="0"/>
              </a:spcAft>
            </a:pP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Бета-талассемия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— группа наследственных заболеваний крови, связанных с 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дефектом гена HBB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характеризующихся снижением или отсутствием синтеза бета цепей гемоглобина. </a:t>
            </a:r>
            <a:endParaRPr lang="ru-RU" sz="2000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t">
              <a:lnSpc>
                <a:spcPct val="107000"/>
              </a:lnSpc>
              <a:spcAft>
                <a:spcPts val="0"/>
              </a:spcAft>
            </a:pP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настоящий момент единственным доступным методом радикального лечения заболеваний этой группы является 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аллогенная трансплантация ГСК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Проведенные работы демонстрируют, что геномный локус HBB может быть специфично и эффективно модифицирован при помощи 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введения </a:t>
            </a:r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химерных белков ZFN и </a:t>
            </a:r>
            <a:r>
              <a:rPr lang="ru-RU" sz="20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CRiSPR</a:t>
            </a:r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/Cas9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использованием данной технологии в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полученных из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нативных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клеток 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пациента была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выполнена коррекция гена 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HBB </a:t>
            </a:r>
            <a:r>
              <a:rPr lang="ru-RU" sz="20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situ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000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t">
              <a:lnSpc>
                <a:spcPct val="107000"/>
              </a:lnSpc>
              <a:spcAft>
                <a:spcPts val="0"/>
              </a:spcAft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Полученные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клоны с успешной интеграцией гена HBB демонстрировали 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нормальный кариотип, сохранение </a:t>
            </a:r>
            <a:r>
              <a:rPr lang="ru-RU" sz="20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плюрипотентности</a:t>
            </a:r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после индукции дифференцировки в </a:t>
            </a:r>
            <a:r>
              <a:rPr lang="ru-RU" sz="20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гематопоэтические</a:t>
            </a:r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предшественники показали способность к </a:t>
            </a:r>
            <a:r>
              <a:rPr lang="ru-RU" sz="20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эритропоэзу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 нормальной экспрессией бета-глобина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000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t">
              <a:lnSpc>
                <a:spcPct val="107000"/>
              </a:lnSpc>
              <a:spcAft>
                <a:spcPts val="0"/>
              </a:spcAft>
            </a:pP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6103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310</TotalTime>
  <Words>1483</Words>
  <Application>Microsoft Office PowerPoint</Application>
  <PresentationFormat>Экран (4:3)</PresentationFormat>
  <Paragraphs>57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28</cp:revision>
  <dcterms:created xsi:type="dcterms:W3CDTF">2020-04-22T16:46:21Z</dcterms:created>
  <dcterms:modified xsi:type="dcterms:W3CDTF">2021-05-06T10:59:01Z</dcterms:modified>
</cp:coreProperties>
</file>